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1" r:id="rId1"/>
  </p:sldMasterIdLst>
  <p:notesMasterIdLst>
    <p:notesMasterId r:id="rId23"/>
  </p:notesMasterIdLst>
  <p:sldIdLst>
    <p:sldId id="256" r:id="rId2"/>
    <p:sldId id="260" r:id="rId3"/>
    <p:sldId id="258" r:id="rId4"/>
    <p:sldId id="257" r:id="rId5"/>
    <p:sldId id="259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05"/>
    <p:restoredTop sz="94650"/>
  </p:normalViewPr>
  <p:slideViewPr>
    <p:cSldViewPr snapToGrid="0" snapToObjects="1">
      <p:cViewPr varScale="1">
        <p:scale>
          <a:sx n="115" d="100"/>
          <a:sy n="115" d="100"/>
        </p:scale>
        <p:origin x="2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6DDAAC-BD1F-41F0-8219-5AE650BFA40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2EDD944-B545-4D18-8CFC-90DFF9C36D6B}">
      <dgm:prSet/>
      <dgm:spPr/>
      <dgm:t>
        <a:bodyPr/>
        <a:lstStyle/>
        <a:p>
          <a:r>
            <a:rPr lang="en-US" b="1"/>
            <a:t>HS is BQP-Hard:</a:t>
          </a:r>
          <a:r>
            <a:rPr lang="en-US"/>
            <a:t> For any quantum circuit, there is a k-local Hamiltonian which simulates that circuit</a:t>
          </a:r>
        </a:p>
      </dgm:t>
    </dgm:pt>
    <dgm:pt modelId="{0EE00CA5-75ED-4925-A444-033C05735DCB}" type="parTrans" cxnId="{5F65E44E-7EAF-4A55-A9FA-9AAADA7E6F4F}">
      <dgm:prSet/>
      <dgm:spPr/>
      <dgm:t>
        <a:bodyPr/>
        <a:lstStyle/>
        <a:p>
          <a:endParaRPr lang="en-US"/>
        </a:p>
      </dgm:t>
    </dgm:pt>
    <dgm:pt modelId="{9BF7E0A1-5A43-439D-96BB-66C100F21AA2}" type="sibTrans" cxnId="{5F65E44E-7EAF-4A55-A9FA-9AAADA7E6F4F}">
      <dgm:prSet/>
      <dgm:spPr/>
      <dgm:t>
        <a:bodyPr/>
        <a:lstStyle/>
        <a:p>
          <a:endParaRPr lang="en-US"/>
        </a:p>
      </dgm:t>
    </dgm:pt>
    <dgm:pt modelId="{EA5A4C21-9A33-4C5B-9C6A-8521CF3AF1C6}">
      <dgm:prSet/>
      <dgm:spPr/>
      <dgm:t>
        <a:bodyPr/>
        <a:lstStyle/>
        <a:p>
          <a:r>
            <a:rPr lang="en-US" b="1"/>
            <a:t>HS is in BQP: </a:t>
          </a:r>
          <a:r>
            <a:rPr lang="en-US"/>
            <a:t>Trotterization (aka product formulas) allow for any Hamiltonian to be efficiently simulated. </a:t>
          </a:r>
        </a:p>
      </dgm:t>
    </dgm:pt>
    <dgm:pt modelId="{233D5DA0-635D-46C8-B846-8323FD09387F}" type="parTrans" cxnId="{DFD9F771-DA36-4409-9243-F68D2F93FC9C}">
      <dgm:prSet/>
      <dgm:spPr/>
      <dgm:t>
        <a:bodyPr/>
        <a:lstStyle/>
        <a:p>
          <a:endParaRPr lang="en-US"/>
        </a:p>
      </dgm:t>
    </dgm:pt>
    <dgm:pt modelId="{D808D6C6-B279-4A23-A975-F537B44D5E11}" type="sibTrans" cxnId="{DFD9F771-DA36-4409-9243-F68D2F93FC9C}">
      <dgm:prSet/>
      <dgm:spPr/>
      <dgm:t>
        <a:bodyPr/>
        <a:lstStyle/>
        <a:p>
          <a:endParaRPr lang="en-US"/>
        </a:p>
      </dgm:t>
    </dgm:pt>
    <dgm:pt modelId="{4930CC30-E872-934C-B6B2-4B94057CC7AA}" type="pres">
      <dgm:prSet presAssocID="{A86DDAAC-BD1F-41F0-8219-5AE650BFA40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4A6EF92-C3B0-3843-8A4E-75A3B217EA3D}" type="pres">
      <dgm:prSet presAssocID="{E2EDD944-B545-4D18-8CFC-90DFF9C36D6B}" presName="hierRoot1" presStyleCnt="0"/>
      <dgm:spPr/>
    </dgm:pt>
    <dgm:pt modelId="{542FE0CD-BA36-0C49-86A2-D6CA786164B1}" type="pres">
      <dgm:prSet presAssocID="{E2EDD944-B545-4D18-8CFC-90DFF9C36D6B}" presName="composite" presStyleCnt="0"/>
      <dgm:spPr/>
    </dgm:pt>
    <dgm:pt modelId="{1B14966C-1262-F148-85EA-BE928FB43F37}" type="pres">
      <dgm:prSet presAssocID="{E2EDD944-B545-4D18-8CFC-90DFF9C36D6B}" presName="background" presStyleLbl="node0" presStyleIdx="0" presStyleCnt="2"/>
      <dgm:spPr/>
    </dgm:pt>
    <dgm:pt modelId="{6D4BFD61-A22D-EE49-852D-615A722A009D}" type="pres">
      <dgm:prSet presAssocID="{E2EDD944-B545-4D18-8CFC-90DFF9C36D6B}" presName="text" presStyleLbl="fgAcc0" presStyleIdx="0" presStyleCnt="2">
        <dgm:presLayoutVars>
          <dgm:chPref val="3"/>
        </dgm:presLayoutVars>
      </dgm:prSet>
      <dgm:spPr/>
    </dgm:pt>
    <dgm:pt modelId="{01AC8958-E15C-2D42-9823-B4E4AFC1CD48}" type="pres">
      <dgm:prSet presAssocID="{E2EDD944-B545-4D18-8CFC-90DFF9C36D6B}" presName="hierChild2" presStyleCnt="0"/>
      <dgm:spPr/>
    </dgm:pt>
    <dgm:pt modelId="{4E1895E5-38DC-3440-B7A7-70946CED8F85}" type="pres">
      <dgm:prSet presAssocID="{EA5A4C21-9A33-4C5B-9C6A-8521CF3AF1C6}" presName="hierRoot1" presStyleCnt="0"/>
      <dgm:spPr/>
    </dgm:pt>
    <dgm:pt modelId="{EF198972-4F32-4440-A480-791731F9243C}" type="pres">
      <dgm:prSet presAssocID="{EA5A4C21-9A33-4C5B-9C6A-8521CF3AF1C6}" presName="composite" presStyleCnt="0"/>
      <dgm:spPr/>
    </dgm:pt>
    <dgm:pt modelId="{C7E1E67C-9102-184D-839B-9F947A4EAA86}" type="pres">
      <dgm:prSet presAssocID="{EA5A4C21-9A33-4C5B-9C6A-8521CF3AF1C6}" presName="background" presStyleLbl="node0" presStyleIdx="1" presStyleCnt="2"/>
      <dgm:spPr/>
    </dgm:pt>
    <dgm:pt modelId="{E39AF787-6FEF-2D41-98A1-14A292F8CB6B}" type="pres">
      <dgm:prSet presAssocID="{EA5A4C21-9A33-4C5B-9C6A-8521CF3AF1C6}" presName="text" presStyleLbl="fgAcc0" presStyleIdx="1" presStyleCnt="2">
        <dgm:presLayoutVars>
          <dgm:chPref val="3"/>
        </dgm:presLayoutVars>
      </dgm:prSet>
      <dgm:spPr/>
    </dgm:pt>
    <dgm:pt modelId="{BDD8F131-E21C-AB41-97E0-48866076DABB}" type="pres">
      <dgm:prSet presAssocID="{EA5A4C21-9A33-4C5B-9C6A-8521CF3AF1C6}" presName="hierChild2" presStyleCnt="0"/>
      <dgm:spPr/>
    </dgm:pt>
  </dgm:ptLst>
  <dgm:cxnLst>
    <dgm:cxn modelId="{5F65E44E-7EAF-4A55-A9FA-9AAADA7E6F4F}" srcId="{A86DDAAC-BD1F-41F0-8219-5AE650BFA405}" destId="{E2EDD944-B545-4D18-8CFC-90DFF9C36D6B}" srcOrd="0" destOrd="0" parTransId="{0EE00CA5-75ED-4925-A444-033C05735DCB}" sibTransId="{9BF7E0A1-5A43-439D-96BB-66C100F21AA2}"/>
    <dgm:cxn modelId="{660C5271-DA66-7046-90F9-C9A689BF66CF}" type="presOf" srcId="{A86DDAAC-BD1F-41F0-8219-5AE650BFA405}" destId="{4930CC30-E872-934C-B6B2-4B94057CC7AA}" srcOrd="0" destOrd="0" presId="urn:microsoft.com/office/officeart/2005/8/layout/hierarchy1"/>
    <dgm:cxn modelId="{DFD9F771-DA36-4409-9243-F68D2F93FC9C}" srcId="{A86DDAAC-BD1F-41F0-8219-5AE650BFA405}" destId="{EA5A4C21-9A33-4C5B-9C6A-8521CF3AF1C6}" srcOrd="1" destOrd="0" parTransId="{233D5DA0-635D-46C8-B846-8323FD09387F}" sibTransId="{D808D6C6-B279-4A23-A975-F537B44D5E11}"/>
    <dgm:cxn modelId="{E6EB0684-4A4B-2E42-A9AC-96B876C7D327}" type="presOf" srcId="{E2EDD944-B545-4D18-8CFC-90DFF9C36D6B}" destId="{6D4BFD61-A22D-EE49-852D-615A722A009D}" srcOrd="0" destOrd="0" presId="urn:microsoft.com/office/officeart/2005/8/layout/hierarchy1"/>
    <dgm:cxn modelId="{044965C0-7F81-E043-A481-E1666D166236}" type="presOf" srcId="{EA5A4C21-9A33-4C5B-9C6A-8521CF3AF1C6}" destId="{E39AF787-6FEF-2D41-98A1-14A292F8CB6B}" srcOrd="0" destOrd="0" presId="urn:microsoft.com/office/officeart/2005/8/layout/hierarchy1"/>
    <dgm:cxn modelId="{ED67EE6C-39B8-3846-BA11-8B423AA95C7F}" type="presParOf" srcId="{4930CC30-E872-934C-B6B2-4B94057CC7AA}" destId="{44A6EF92-C3B0-3843-8A4E-75A3B217EA3D}" srcOrd="0" destOrd="0" presId="urn:microsoft.com/office/officeart/2005/8/layout/hierarchy1"/>
    <dgm:cxn modelId="{EF11812E-7746-CB4D-B665-CE0F8A323D43}" type="presParOf" srcId="{44A6EF92-C3B0-3843-8A4E-75A3B217EA3D}" destId="{542FE0CD-BA36-0C49-86A2-D6CA786164B1}" srcOrd="0" destOrd="0" presId="urn:microsoft.com/office/officeart/2005/8/layout/hierarchy1"/>
    <dgm:cxn modelId="{51E2F763-0CAE-0C48-B45C-C9466387A41E}" type="presParOf" srcId="{542FE0CD-BA36-0C49-86A2-D6CA786164B1}" destId="{1B14966C-1262-F148-85EA-BE928FB43F37}" srcOrd="0" destOrd="0" presId="urn:microsoft.com/office/officeart/2005/8/layout/hierarchy1"/>
    <dgm:cxn modelId="{1895FF5A-5271-BA4F-BF16-0066EA73055B}" type="presParOf" srcId="{542FE0CD-BA36-0C49-86A2-D6CA786164B1}" destId="{6D4BFD61-A22D-EE49-852D-615A722A009D}" srcOrd="1" destOrd="0" presId="urn:microsoft.com/office/officeart/2005/8/layout/hierarchy1"/>
    <dgm:cxn modelId="{9E316E50-6B40-DE43-B1A6-78676CE7342A}" type="presParOf" srcId="{44A6EF92-C3B0-3843-8A4E-75A3B217EA3D}" destId="{01AC8958-E15C-2D42-9823-B4E4AFC1CD48}" srcOrd="1" destOrd="0" presId="urn:microsoft.com/office/officeart/2005/8/layout/hierarchy1"/>
    <dgm:cxn modelId="{CBED74A8-A423-A54E-8A6F-DE315D187EA4}" type="presParOf" srcId="{4930CC30-E872-934C-B6B2-4B94057CC7AA}" destId="{4E1895E5-38DC-3440-B7A7-70946CED8F85}" srcOrd="1" destOrd="0" presId="urn:microsoft.com/office/officeart/2005/8/layout/hierarchy1"/>
    <dgm:cxn modelId="{3E44CACA-8AD5-CD40-84D5-DC6330FA3730}" type="presParOf" srcId="{4E1895E5-38DC-3440-B7A7-70946CED8F85}" destId="{EF198972-4F32-4440-A480-791731F9243C}" srcOrd="0" destOrd="0" presId="urn:microsoft.com/office/officeart/2005/8/layout/hierarchy1"/>
    <dgm:cxn modelId="{0D2ECF81-EF8B-8743-AA72-2B04F8D97B54}" type="presParOf" srcId="{EF198972-4F32-4440-A480-791731F9243C}" destId="{C7E1E67C-9102-184D-839B-9F947A4EAA86}" srcOrd="0" destOrd="0" presId="urn:microsoft.com/office/officeart/2005/8/layout/hierarchy1"/>
    <dgm:cxn modelId="{049B7432-D04D-834D-B7FA-8B85F82D091F}" type="presParOf" srcId="{EF198972-4F32-4440-A480-791731F9243C}" destId="{E39AF787-6FEF-2D41-98A1-14A292F8CB6B}" srcOrd="1" destOrd="0" presId="urn:microsoft.com/office/officeart/2005/8/layout/hierarchy1"/>
    <dgm:cxn modelId="{A1CD71A1-FDA2-2045-BE65-2368B15E34F9}" type="presParOf" srcId="{4E1895E5-38DC-3440-B7A7-70946CED8F85}" destId="{BDD8F131-E21C-AB41-97E0-48866076DAB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974590-7F84-40C5-94FE-14B332C5BA5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33D1D1-DAAC-45C2-8552-51A17FB99F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Hamiltonian simulation is an important scientific goal. Quantum computers may be able to help.</a:t>
          </a:r>
        </a:p>
      </dgm:t>
    </dgm:pt>
    <dgm:pt modelId="{E258E1F6-0331-4AD1-99D6-CC8360912F73}" type="parTrans" cxnId="{14092AA2-522A-4A64-B3F1-5A6425C777E9}">
      <dgm:prSet/>
      <dgm:spPr/>
      <dgm:t>
        <a:bodyPr/>
        <a:lstStyle/>
        <a:p>
          <a:endParaRPr lang="en-US"/>
        </a:p>
      </dgm:t>
    </dgm:pt>
    <dgm:pt modelId="{1B1BB96A-FE81-4AE8-8982-B4907B89FD12}" type="sibTrans" cxnId="{14092AA2-522A-4A64-B3F1-5A6425C777E9}">
      <dgm:prSet/>
      <dgm:spPr/>
      <dgm:t>
        <a:bodyPr/>
        <a:lstStyle/>
        <a:p>
          <a:endParaRPr lang="en-US"/>
        </a:p>
      </dgm:t>
    </dgm:pt>
    <dgm:pt modelId="{B9F9CEF4-97FE-46FC-A52B-A6C78B8DD6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“Physical Hamiltonians” admit efficient simulation algorithms on quantum computers.</a:t>
          </a:r>
        </a:p>
      </dgm:t>
    </dgm:pt>
    <dgm:pt modelId="{06E2BE19-CA5F-41A2-B36B-2FA4A1FC3DF4}" type="parTrans" cxnId="{987B17C2-5EB5-41B2-9BAD-2C9A315CB51F}">
      <dgm:prSet/>
      <dgm:spPr/>
      <dgm:t>
        <a:bodyPr/>
        <a:lstStyle/>
        <a:p>
          <a:endParaRPr lang="en-US"/>
        </a:p>
      </dgm:t>
    </dgm:pt>
    <dgm:pt modelId="{8E50200D-BEFC-4C72-AA4D-80F8F767A8E2}" type="sibTrans" cxnId="{987B17C2-5EB5-41B2-9BAD-2C9A315CB51F}">
      <dgm:prSet/>
      <dgm:spPr/>
      <dgm:t>
        <a:bodyPr/>
        <a:lstStyle/>
        <a:p>
          <a:endParaRPr lang="en-US"/>
        </a:p>
      </dgm:t>
    </dgm:pt>
    <dgm:pt modelId="{573FF9D2-8E69-4D4F-A44A-68F105D349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Hamiltonian simulation and quantum circuits are equivalent. This can be helpful for constructing algorithms.</a:t>
          </a:r>
        </a:p>
      </dgm:t>
    </dgm:pt>
    <dgm:pt modelId="{6408DA36-62F3-49B4-ABA3-87E4602D65DB}" type="parTrans" cxnId="{D38DBAA1-A5A1-4DCF-990B-3375B2850909}">
      <dgm:prSet/>
      <dgm:spPr/>
      <dgm:t>
        <a:bodyPr/>
        <a:lstStyle/>
        <a:p>
          <a:endParaRPr lang="en-US"/>
        </a:p>
      </dgm:t>
    </dgm:pt>
    <dgm:pt modelId="{E6E7D652-50BF-4539-BA65-6B55C56EAF61}" type="sibTrans" cxnId="{D38DBAA1-A5A1-4DCF-990B-3375B2850909}">
      <dgm:prSet/>
      <dgm:spPr/>
      <dgm:t>
        <a:bodyPr/>
        <a:lstStyle/>
        <a:p>
          <a:endParaRPr lang="en-US"/>
        </a:p>
      </dgm:t>
    </dgm:pt>
    <dgm:pt modelId="{37497D1C-54D8-4D9E-9F6B-87AE12F97802}" type="pres">
      <dgm:prSet presAssocID="{90974590-7F84-40C5-94FE-14B332C5BA58}" presName="root" presStyleCnt="0">
        <dgm:presLayoutVars>
          <dgm:dir/>
          <dgm:resizeHandles val="exact"/>
        </dgm:presLayoutVars>
      </dgm:prSet>
      <dgm:spPr/>
    </dgm:pt>
    <dgm:pt modelId="{6A339D1C-6CAE-409C-8BAD-055417E36EBD}" type="pres">
      <dgm:prSet presAssocID="{4F33D1D1-DAAC-45C2-8552-51A17FB99F48}" presName="compNode" presStyleCnt="0"/>
      <dgm:spPr/>
    </dgm:pt>
    <dgm:pt modelId="{C2B882AD-1B41-47D0-B429-E304FFE39981}" type="pres">
      <dgm:prSet presAssocID="{4F33D1D1-DAAC-45C2-8552-51A17FB99F48}" presName="bgRect" presStyleLbl="bgShp" presStyleIdx="0" presStyleCnt="3"/>
      <dgm:spPr/>
    </dgm:pt>
    <dgm:pt modelId="{1EA4917D-7253-4B49-8872-6A3D52E4DAC4}" type="pres">
      <dgm:prSet presAssocID="{4F33D1D1-DAAC-45C2-8552-51A17FB99F4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 with solid fill"/>
        </a:ext>
      </dgm:extLst>
    </dgm:pt>
    <dgm:pt modelId="{F5094CEE-857D-4399-994C-C65E31FFBD58}" type="pres">
      <dgm:prSet presAssocID="{4F33D1D1-DAAC-45C2-8552-51A17FB99F48}" presName="spaceRect" presStyleCnt="0"/>
      <dgm:spPr/>
    </dgm:pt>
    <dgm:pt modelId="{2F29964F-086A-40B8-94E1-2D0003644AA4}" type="pres">
      <dgm:prSet presAssocID="{4F33D1D1-DAAC-45C2-8552-51A17FB99F48}" presName="parTx" presStyleLbl="revTx" presStyleIdx="0" presStyleCnt="3">
        <dgm:presLayoutVars>
          <dgm:chMax val="0"/>
          <dgm:chPref val="0"/>
        </dgm:presLayoutVars>
      </dgm:prSet>
      <dgm:spPr/>
    </dgm:pt>
    <dgm:pt modelId="{CB52AE96-F0AC-47B3-8281-D3A9A574F303}" type="pres">
      <dgm:prSet presAssocID="{1B1BB96A-FE81-4AE8-8982-B4907B89FD12}" presName="sibTrans" presStyleCnt="0"/>
      <dgm:spPr/>
    </dgm:pt>
    <dgm:pt modelId="{63861840-1581-4C48-A3D8-364BFAF04197}" type="pres">
      <dgm:prSet presAssocID="{B9F9CEF4-97FE-46FC-A52B-A6C78B8DD61C}" presName="compNode" presStyleCnt="0"/>
      <dgm:spPr/>
    </dgm:pt>
    <dgm:pt modelId="{BEB84CB8-4864-4A6D-B9BD-CECA4875EC62}" type="pres">
      <dgm:prSet presAssocID="{B9F9CEF4-97FE-46FC-A52B-A6C78B8DD61C}" presName="bgRect" presStyleLbl="bgShp" presStyleIdx="1" presStyleCnt="3"/>
      <dgm:spPr/>
    </dgm:pt>
    <dgm:pt modelId="{27CC2AE3-7473-40FA-B538-000689219700}" type="pres">
      <dgm:prSet presAssocID="{B9F9CEF4-97FE-46FC-A52B-A6C78B8DD61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1C91E98-CEA7-48D5-8B63-A0B58691269B}" type="pres">
      <dgm:prSet presAssocID="{B9F9CEF4-97FE-46FC-A52B-A6C78B8DD61C}" presName="spaceRect" presStyleCnt="0"/>
      <dgm:spPr/>
    </dgm:pt>
    <dgm:pt modelId="{1B88F1A1-5A11-480D-AAC4-88E3F150223B}" type="pres">
      <dgm:prSet presAssocID="{B9F9CEF4-97FE-46FC-A52B-A6C78B8DD61C}" presName="parTx" presStyleLbl="revTx" presStyleIdx="1" presStyleCnt="3">
        <dgm:presLayoutVars>
          <dgm:chMax val="0"/>
          <dgm:chPref val="0"/>
        </dgm:presLayoutVars>
      </dgm:prSet>
      <dgm:spPr/>
    </dgm:pt>
    <dgm:pt modelId="{480C7E2C-B2E9-46D0-9630-DD75FA349674}" type="pres">
      <dgm:prSet presAssocID="{8E50200D-BEFC-4C72-AA4D-80F8F767A8E2}" presName="sibTrans" presStyleCnt="0"/>
      <dgm:spPr/>
    </dgm:pt>
    <dgm:pt modelId="{11E99886-2DF5-4C4F-A191-B516A84B9CA4}" type="pres">
      <dgm:prSet presAssocID="{573FF9D2-8E69-4D4F-A44A-68F105D349EB}" presName="compNode" presStyleCnt="0"/>
      <dgm:spPr/>
    </dgm:pt>
    <dgm:pt modelId="{017100E9-946E-4EA1-A43F-78B4E1D70441}" type="pres">
      <dgm:prSet presAssocID="{573FF9D2-8E69-4D4F-A44A-68F105D349EB}" presName="bgRect" presStyleLbl="bgShp" presStyleIdx="2" presStyleCnt="3"/>
      <dgm:spPr/>
    </dgm:pt>
    <dgm:pt modelId="{2F213F99-617D-4798-B600-F11A41993D33}" type="pres">
      <dgm:prSet presAssocID="{573FF9D2-8E69-4D4F-A44A-68F105D349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0C23C1FF-4F70-4730-B9E8-D5D9CDAAD796}" type="pres">
      <dgm:prSet presAssocID="{573FF9D2-8E69-4D4F-A44A-68F105D349EB}" presName="spaceRect" presStyleCnt="0"/>
      <dgm:spPr/>
    </dgm:pt>
    <dgm:pt modelId="{A4D3CA8F-FB4D-4B72-AD4F-D61E89F5C2C3}" type="pres">
      <dgm:prSet presAssocID="{573FF9D2-8E69-4D4F-A44A-68F105D349E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4B59F2B-D07D-4090-A466-5F9CDED47DD1}" type="presOf" srcId="{573FF9D2-8E69-4D4F-A44A-68F105D349EB}" destId="{A4D3CA8F-FB4D-4B72-AD4F-D61E89F5C2C3}" srcOrd="0" destOrd="0" presId="urn:microsoft.com/office/officeart/2018/2/layout/IconVerticalSolidList"/>
    <dgm:cxn modelId="{32595232-CAC2-42BF-BAF7-7B25ADB2D99D}" type="presOf" srcId="{B9F9CEF4-97FE-46FC-A52B-A6C78B8DD61C}" destId="{1B88F1A1-5A11-480D-AAC4-88E3F150223B}" srcOrd="0" destOrd="0" presId="urn:microsoft.com/office/officeart/2018/2/layout/IconVerticalSolidList"/>
    <dgm:cxn modelId="{D38DBAA1-A5A1-4DCF-990B-3375B2850909}" srcId="{90974590-7F84-40C5-94FE-14B332C5BA58}" destId="{573FF9D2-8E69-4D4F-A44A-68F105D349EB}" srcOrd="2" destOrd="0" parTransId="{6408DA36-62F3-49B4-ABA3-87E4602D65DB}" sibTransId="{E6E7D652-50BF-4539-BA65-6B55C56EAF61}"/>
    <dgm:cxn modelId="{14092AA2-522A-4A64-B3F1-5A6425C777E9}" srcId="{90974590-7F84-40C5-94FE-14B332C5BA58}" destId="{4F33D1D1-DAAC-45C2-8552-51A17FB99F48}" srcOrd="0" destOrd="0" parTransId="{E258E1F6-0331-4AD1-99D6-CC8360912F73}" sibTransId="{1B1BB96A-FE81-4AE8-8982-B4907B89FD12}"/>
    <dgm:cxn modelId="{29A016AB-FAB0-4703-8C90-4C8710D4D970}" type="presOf" srcId="{90974590-7F84-40C5-94FE-14B332C5BA58}" destId="{37497D1C-54D8-4D9E-9F6B-87AE12F97802}" srcOrd="0" destOrd="0" presId="urn:microsoft.com/office/officeart/2018/2/layout/IconVerticalSolidList"/>
    <dgm:cxn modelId="{E3B76DB1-3B9C-482B-AD33-8B8798F8630C}" type="presOf" srcId="{4F33D1D1-DAAC-45C2-8552-51A17FB99F48}" destId="{2F29964F-086A-40B8-94E1-2D0003644AA4}" srcOrd="0" destOrd="0" presId="urn:microsoft.com/office/officeart/2018/2/layout/IconVerticalSolidList"/>
    <dgm:cxn modelId="{987B17C2-5EB5-41B2-9BAD-2C9A315CB51F}" srcId="{90974590-7F84-40C5-94FE-14B332C5BA58}" destId="{B9F9CEF4-97FE-46FC-A52B-A6C78B8DD61C}" srcOrd="1" destOrd="0" parTransId="{06E2BE19-CA5F-41A2-B36B-2FA4A1FC3DF4}" sibTransId="{8E50200D-BEFC-4C72-AA4D-80F8F767A8E2}"/>
    <dgm:cxn modelId="{0986B0C1-8DEE-484E-AE1F-E36D58AE574F}" type="presParOf" srcId="{37497D1C-54D8-4D9E-9F6B-87AE12F97802}" destId="{6A339D1C-6CAE-409C-8BAD-055417E36EBD}" srcOrd="0" destOrd="0" presId="urn:microsoft.com/office/officeart/2018/2/layout/IconVerticalSolidList"/>
    <dgm:cxn modelId="{C060195C-1246-410F-8305-AB5732A75119}" type="presParOf" srcId="{6A339D1C-6CAE-409C-8BAD-055417E36EBD}" destId="{C2B882AD-1B41-47D0-B429-E304FFE39981}" srcOrd="0" destOrd="0" presId="urn:microsoft.com/office/officeart/2018/2/layout/IconVerticalSolidList"/>
    <dgm:cxn modelId="{8C185A06-163E-46FD-B67E-77E2BEFB20FB}" type="presParOf" srcId="{6A339D1C-6CAE-409C-8BAD-055417E36EBD}" destId="{1EA4917D-7253-4B49-8872-6A3D52E4DAC4}" srcOrd="1" destOrd="0" presId="urn:microsoft.com/office/officeart/2018/2/layout/IconVerticalSolidList"/>
    <dgm:cxn modelId="{77514C02-C179-4FA7-9FD0-CEB1B7FBD3E4}" type="presParOf" srcId="{6A339D1C-6CAE-409C-8BAD-055417E36EBD}" destId="{F5094CEE-857D-4399-994C-C65E31FFBD58}" srcOrd="2" destOrd="0" presId="urn:microsoft.com/office/officeart/2018/2/layout/IconVerticalSolidList"/>
    <dgm:cxn modelId="{1C228808-9CCA-4C01-A016-5308807D8FAE}" type="presParOf" srcId="{6A339D1C-6CAE-409C-8BAD-055417E36EBD}" destId="{2F29964F-086A-40B8-94E1-2D0003644AA4}" srcOrd="3" destOrd="0" presId="urn:microsoft.com/office/officeart/2018/2/layout/IconVerticalSolidList"/>
    <dgm:cxn modelId="{A3103280-F070-44D2-9372-28B0940758D3}" type="presParOf" srcId="{37497D1C-54D8-4D9E-9F6B-87AE12F97802}" destId="{CB52AE96-F0AC-47B3-8281-D3A9A574F303}" srcOrd="1" destOrd="0" presId="urn:microsoft.com/office/officeart/2018/2/layout/IconVerticalSolidList"/>
    <dgm:cxn modelId="{3834E892-A9BD-4544-8CB1-CFDD3BEF3214}" type="presParOf" srcId="{37497D1C-54D8-4D9E-9F6B-87AE12F97802}" destId="{63861840-1581-4C48-A3D8-364BFAF04197}" srcOrd="2" destOrd="0" presId="urn:microsoft.com/office/officeart/2018/2/layout/IconVerticalSolidList"/>
    <dgm:cxn modelId="{9EB3EE7B-BD1A-4672-9930-095D83AAB7E1}" type="presParOf" srcId="{63861840-1581-4C48-A3D8-364BFAF04197}" destId="{BEB84CB8-4864-4A6D-B9BD-CECA4875EC62}" srcOrd="0" destOrd="0" presId="urn:microsoft.com/office/officeart/2018/2/layout/IconVerticalSolidList"/>
    <dgm:cxn modelId="{E90C09B8-D3BD-484F-BE60-C469DABDF605}" type="presParOf" srcId="{63861840-1581-4C48-A3D8-364BFAF04197}" destId="{27CC2AE3-7473-40FA-B538-000689219700}" srcOrd="1" destOrd="0" presId="urn:microsoft.com/office/officeart/2018/2/layout/IconVerticalSolidList"/>
    <dgm:cxn modelId="{785D65C6-BEDC-4ADC-8291-B44BB2633858}" type="presParOf" srcId="{63861840-1581-4C48-A3D8-364BFAF04197}" destId="{51C91E98-CEA7-48D5-8B63-A0B58691269B}" srcOrd="2" destOrd="0" presId="urn:microsoft.com/office/officeart/2018/2/layout/IconVerticalSolidList"/>
    <dgm:cxn modelId="{0A2B74B7-25CE-4099-9530-C9FA7EEDDF27}" type="presParOf" srcId="{63861840-1581-4C48-A3D8-364BFAF04197}" destId="{1B88F1A1-5A11-480D-AAC4-88E3F150223B}" srcOrd="3" destOrd="0" presId="urn:microsoft.com/office/officeart/2018/2/layout/IconVerticalSolidList"/>
    <dgm:cxn modelId="{7C8299E8-5658-46A2-8B43-7A0AAAA1D5CA}" type="presParOf" srcId="{37497D1C-54D8-4D9E-9F6B-87AE12F97802}" destId="{480C7E2C-B2E9-46D0-9630-DD75FA349674}" srcOrd="3" destOrd="0" presId="urn:microsoft.com/office/officeart/2018/2/layout/IconVerticalSolidList"/>
    <dgm:cxn modelId="{BAE2F2BA-ABFA-44E2-B9A4-A1D935BF6A38}" type="presParOf" srcId="{37497D1C-54D8-4D9E-9F6B-87AE12F97802}" destId="{11E99886-2DF5-4C4F-A191-B516A84B9CA4}" srcOrd="4" destOrd="0" presId="urn:microsoft.com/office/officeart/2018/2/layout/IconVerticalSolidList"/>
    <dgm:cxn modelId="{6C5B5A95-5885-4653-B02D-3942F7283706}" type="presParOf" srcId="{11E99886-2DF5-4C4F-A191-B516A84B9CA4}" destId="{017100E9-946E-4EA1-A43F-78B4E1D70441}" srcOrd="0" destOrd="0" presId="urn:microsoft.com/office/officeart/2018/2/layout/IconVerticalSolidList"/>
    <dgm:cxn modelId="{0B882255-E9D8-46A4-8DBE-D730531D42C1}" type="presParOf" srcId="{11E99886-2DF5-4C4F-A191-B516A84B9CA4}" destId="{2F213F99-617D-4798-B600-F11A41993D33}" srcOrd="1" destOrd="0" presId="urn:microsoft.com/office/officeart/2018/2/layout/IconVerticalSolidList"/>
    <dgm:cxn modelId="{11299B20-9DD8-449E-94E1-B5696040355D}" type="presParOf" srcId="{11E99886-2DF5-4C4F-A191-B516A84B9CA4}" destId="{0C23C1FF-4F70-4730-B9E8-D5D9CDAAD796}" srcOrd="2" destOrd="0" presId="urn:microsoft.com/office/officeart/2018/2/layout/IconVerticalSolidList"/>
    <dgm:cxn modelId="{D565590C-0F91-4EB3-A3A6-AC0A3520BC1D}" type="presParOf" srcId="{11E99886-2DF5-4C4F-A191-B516A84B9CA4}" destId="{A4D3CA8F-FB4D-4B72-AD4F-D61E89F5C2C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14966C-1262-F148-85EA-BE928FB43F37}">
      <dsp:nvSpPr>
        <dsp:cNvPr id="0" name=""/>
        <dsp:cNvSpPr/>
      </dsp:nvSpPr>
      <dsp:spPr>
        <a:xfrm>
          <a:off x="316459" y="1537"/>
          <a:ext cx="4606022" cy="29248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4BFD61-A22D-EE49-852D-615A722A009D}">
      <dsp:nvSpPr>
        <dsp:cNvPr id="0" name=""/>
        <dsp:cNvSpPr/>
      </dsp:nvSpPr>
      <dsp:spPr>
        <a:xfrm>
          <a:off x="828239" y="487729"/>
          <a:ext cx="4606022" cy="29248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HS is BQP-Hard:</a:t>
          </a:r>
          <a:r>
            <a:rPr lang="en-US" sz="3000" kern="1200"/>
            <a:t> For any quantum circuit, there is a k-local Hamiltonian which simulates that circuit</a:t>
          </a:r>
        </a:p>
      </dsp:txBody>
      <dsp:txXfrm>
        <a:off x="913904" y="573394"/>
        <a:ext cx="4434692" cy="2753494"/>
      </dsp:txXfrm>
    </dsp:sp>
    <dsp:sp modelId="{C7E1E67C-9102-184D-839B-9F947A4EAA86}">
      <dsp:nvSpPr>
        <dsp:cNvPr id="0" name=""/>
        <dsp:cNvSpPr/>
      </dsp:nvSpPr>
      <dsp:spPr>
        <a:xfrm>
          <a:off x="5946042" y="1537"/>
          <a:ext cx="4606022" cy="29248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9AF787-6FEF-2D41-98A1-14A292F8CB6B}">
      <dsp:nvSpPr>
        <dsp:cNvPr id="0" name=""/>
        <dsp:cNvSpPr/>
      </dsp:nvSpPr>
      <dsp:spPr>
        <a:xfrm>
          <a:off x="6457822" y="487729"/>
          <a:ext cx="4606022" cy="29248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HS is in BQP: </a:t>
          </a:r>
          <a:r>
            <a:rPr lang="en-US" sz="3000" kern="1200"/>
            <a:t>Trotterization (aka product formulas) allow for any Hamiltonian to be efficiently simulated. </a:t>
          </a:r>
        </a:p>
      </dsp:txBody>
      <dsp:txXfrm>
        <a:off x="6543487" y="573394"/>
        <a:ext cx="4434692" cy="27534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B882AD-1B41-47D0-B429-E304FFE39981}">
      <dsp:nvSpPr>
        <dsp:cNvPr id="0" name=""/>
        <dsp:cNvSpPr/>
      </dsp:nvSpPr>
      <dsp:spPr>
        <a:xfrm>
          <a:off x="0" y="439"/>
          <a:ext cx="10869248" cy="10284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A4917D-7253-4B49-8872-6A3D52E4DAC4}">
      <dsp:nvSpPr>
        <dsp:cNvPr id="0" name=""/>
        <dsp:cNvSpPr/>
      </dsp:nvSpPr>
      <dsp:spPr>
        <a:xfrm>
          <a:off x="311105" y="231840"/>
          <a:ext cx="565646" cy="5656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29964F-086A-40B8-94E1-2D0003644AA4}">
      <dsp:nvSpPr>
        <dsp:cNvPr id="0" name=""/>
        <dsp:cNvSpPr/>
      </dsp:nvSpPr>
      <dsp:spPr>
        <a:xfrm>
          <a:off x="1187858" y="439"/>
          <a:ext cx="9681389" cy="1028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44" tIns="108844" rIns="108844" bIns="1088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Hamiltonian simulation is an important scientific goal. Quantum computers may be able to help.</a:t>
          </a:r>
        </a:p>
      </dsp:txBody>
      <dsp:txXfrm>
        <a:off x="1187858" y="439"/>
        <a:ext cx="9681389" cy="1028448"/>
      </dsp:txXfrm>
    </dsp:sp>
    <dsp:sp modelId="{BEB84CB8-4864-4A6D-B9BD-CECA4875EC62}">
      <dsp:nvSpPr>
        <dsp:cNvPr id="0" name=""/>
        <dsp:cNvSpPr/>
      </dsp:nvSpPr>
      <dsp:spPr>
        <a:xfrm>
          <a:off x="0" y="1286000"/>
          <a:ext cx="10869248" cy="10284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C2AE3-7473-40FA-B538-000689219700}">
      <dsp:nvSpPr>
        <dsp:cNvPr id="0" name=""/>
        <dsp:cNvSpPr/>
      </dsp:nvSpPr>
      <dsp:spPr>
        <a:xfrm>
          <a:off x="311105" y="1517401"/>
          <a:ext cx="565646" cy="5656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88F1A1-5A11-480D-AAC4-88E3F150223B}">
      <dsp:nvSpPr>
        <dsp:cNvPr id="0" name=""/>
        <dsp:cNvSpPr/>
      </dsp:nvSpPr>
      <dsp:spPr>
        <a:xfrm>
          <a:off x="1187858" y="1286000"/>
          <a:ext cx="9681389" cy="1028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44" tIns="108844" rIns="108844" bIns="1088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“Physical Hamiltonians” admit efficient simulation algorithms on quantum computers.</a:t>
          </a:r>
        </a:p>
      </dsp:txBody>
      <dsp:txXfrm>
        <a:off x="1187858" y="1286000"/>
        <a:ext cx="9681389" cy="1028448"/>
      </dsp:txXfrm>
    </dsp:sp>
    <dsp:sp modelId="{017100E9-946E-4EA1-A43F-78B4E1D70441}">
      <dsp:nvSpPr>
        <dsp:cNvPr id="0" name=""/>
        <dsp:cNvSpPr/>
      </dsp:nvSpPr>
      <dsp:spPr>
        <a:xfrm>
          <a:off x="0" y="2571561"/>
          <a:ext cx="10869248" cy="10284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213F99-617D-4798-B600-F11A41993D33}">
      <dsp:nvSpPr>
        <dsp:cNvPr id="0" name=""/>
        <dsp:cNvSpPr/>
      </dsp:nvSpPr>
      <dsp:spPr>
        <a:xfrm>
          <a:off x="311105" y="2802962"/>
          <a:ext cx="565646" cy="5656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3CA8F-FB4D-4B72-AD4F-D61E89F5C2C3}">
      <dsp:nvSpPr>
        <dsp:cNvPr id="0" name=""/>
        <dsp:cNvSpPr/>
      </dsp:nvSpPr>
      <dsp:spPr>
        <a:xfrm>
          <a:off x="1187858" y="2571561"/>
          <a:ext cx="9681389" cy="1028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44" tIns="108844" rIns="108844" bIns="1088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Hamiltonian simulation and quantum circuits are equivalent. This can be helpful for constructing algorithms.</a:t>
          </a:r>
        </a:p>
      </dsp:txBody>
      <dsp:txXfrm>
        <a:off x="1187858" y="2571561"/>
        <a:ext cx="9681389" cy="10284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3572D-86F7-3043-82DA-245303FED627}" type="datetimeFigureOut">
              <a:rPr lang="en-US" smtClean="0"/>
              <a:t>6/17/22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FC4F2-EE44-0644-8AFA-E4809ED25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20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6/15/22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FRIB-TA Quantum Computing Summer School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23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6/15/22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FRIB-TA Quantum Computing Summer School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5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6/15/22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r>
              <a:rPr lang="en-US"/>
              <a:t>FRIB-TA Quantum Computing Summer School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3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6/15/22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FRIB-TA Quantum Computing Summer School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05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6/15/22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FRIB-TA Quantum Computing Summer School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56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6/15/22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FRIB-TA Quantum Computing Summer School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52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6/15/22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FRIB-TA Quantum Computing Summer School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38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6/15/22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FRIB-TA Quantum Computing Summer School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77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6/15/22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FRIB-TA Quantum Computing Summer School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1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6/15/22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FRIB-TA Quantum Computing Summer School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655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6/15/22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FRIB-TA Quantum Computing Summer School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0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6/15/22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FRIB-TA Quantum Computing Summer School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281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60" r:id="rId6"/>
    <p:sldLayoutId id="2147483755" r:id="rId7"/>
    <p:sldLayoutId id="2147483756" r:id="rId8"/>
    <p:sldLayoutId id="2147483757" r:id="rId9"/>
    <p:sldLayoutId id="2147483759" r:id="rId10"/>
    <p:sldLayoutId id="2147483758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73DC7-C3C8-2606-2B4B-B1AB1C78C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21" y="397275"/>
            <a:ext cx="2628785" cy="3761257"/>
          </a:xfrm>
        </p:spPr>
        <p:txBody>
          <a:bodyPr anchor="ctr">
            <a:normAutofit/>
          </a:bodyPr>
          <a:lstStyle/>
          <a:p>
            <a:r>
              <a:rPr lang="en-US" sz="3200"/>
              <a:t>Hamiltonian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6399D-DB6B-2E73-5858-A2AAADEB8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221" y="4846029"/>
            <a:ext cx="2550597" cy="1478402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1800" dirty="0"/>
              <a:t>An overview</a:t>
            </a:r>
          </a:p>
          <a:p>
            <a:r>
              <a:rPr lang="en-US" sz="1800" dirty="0"/>
              <a:t>Jacob Watkins</a:t>
            </a:r>
          </a:p>
          <a:p>
            <a:r>
              <a:rPr lang="en-US" sz="1800" dirty="0"/>
              <a:t>FRIB-TA Summer School 2022</a:t>
            </a: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47BDD8D8-1AE6-9A88-6C47-CE65D5574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0" r="8625" b="2"/>
          <a:stretch/>
        </p:blipFill>
        <p:spPr>
          <a:xfrm>
            <a:off x="3047998" y="10"/>
            <a:ext cx="9144002" cy="68579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5EF236-FB91-C929-E3B5-6103E93D2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472" y="4573946"/>
            <a:ext cx="1503843" cy="192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996B334-B697-9252-9816-2C6FDABDB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811" y="4457746"/>
            <a:ext cx="2254968" cy="225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088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7CDDEF3-4FFB-694C-507A-AD356F3EA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quantum objects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EAF80-3971-D2F1-B03C-5FE2EEFE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6/15/22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7A5A6-F103-9C08-B5EC-112849B90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FRIB-TA Quantum Computing Summer School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CB77B-5884-F04B-93DC-2E3C802B3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10</a:t>
            </a:fld>
            <a:endParaRPr lang="en-US"/>
          </a:p>
        </p:txBody>
      </p:sp>
      <p:pic>
        <p:nvPicPr>
          <p:cNvPr id="3074" name="Picture 2" descr="Coin flipping - Wikipedia">
            <a:extLst>
              <a:ext uri="{FF2B5EF4-FFF2-40B4-BE49-F238E27FC236}">
                <a16:creationId xmlns:a16="http://schemas.microsoft.com/office/drawing/2014/main" id="{B0032019-5F3D-6E16-9FEC-566F7DF80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662" y="2894012"/>
            <a:ext cx="25273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22D26F-ADB7-927D-154E-FBD7EE99D4F6}"/>
              </a:ext>
            </a:extLst>
          </p:cNvPr>
          <p:cNvCxnSpPr/>
          <p:nvPr/>
        </p:nvCxnSpPr>
        <p:spPr>
          <a:xfrm>
            <a:off x="4229100" y="4514850"/>
            <a:ext cx="2714625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410C69-1902-EF66-CC99-EC7299D97F4D}"/>
                  </a:ext>
                </a:extLst>
              </p:cNvPr>
              <p:cNvSpPr txBox="1"/>
              <p:nvPr/>
            </p:nvSpPr>
            <p:spPr>
              <a:xfrm>
                <a:off x="857249" y="3856570"/>
                <a:ext cx="2782237" cy="12801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410C69-1902-EF66-CC99-EC7299D97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49" y="3856570"/>
                <a:ext cx="2782237" cy="1280160"/>
              </a:xfrm>
              <a:prstGeom prst="rect">
                <a:avLst/>
              </a:prstGeom>
              <a:blipFill>
                <a:blip r:embed="rId3"/>
                <a:stretch>
                  <a:fillRect l="-4091" t="-3922" r="-7273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988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05A69-7F2E-868B-2E03-B9F51B71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quantum objects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E59B6-0931-9D5F-A933-0F0A5710E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6/15/22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622D6-82A8-E11B-FAA1-F787FE4AE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FRIB-TA Quantum Computing Summer School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18EEF-1493-7AA8-CD4C-550810174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38BFB9-6F3F-A22F-CA05-73250032BBE2}"/>
              </a:ext>
            </a:extLst>
          </p:cNvPr>
          <p:cNvCxnSpPr/>
          <p:nvPr/>
        </p:nvCxnSpPr>
        <p:spPr>
          <a:xfrm>
            <a:off x="4343400" y="4514850"/>
            <a:ext cx="2714625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2BCCD7-AF5F-4065-85B1-F277C312AF64}"/>
                  </a:ext>
                </a:extLst>
              </p:cNvPr>
              <p:cNvSpPr txBox="1"/>
              <p:nvPr/>
            </p:nvSpPr>
            <p:spPr>
              <a:xfrm>
                <a:off x="328611" y="3716394"/>
                <a:ext cx="3708964" cy="1596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⟩=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</m:m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2BCCD7-AF5F-4065-85B1-F277C312A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1" y="3716394"/>
                <a:ext cx="3708964" cy="1596912"/>
              </a:xfrm>
              <a:prstGeom prst="rect">
                <a:avLst/>
              </a:prstGeom>
              <a:blipFill>
                <a:blip r:embed="rId2"/>
                <a:stretch>
                  <a:fillRect l="-4437" r="-5461" b="-14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EDDEFF2-2D7A-0EE6-4D29-EE107322C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374" y="3000375"/>
            <a:ext cx="3206299" cy="30289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4EDCBF-FAEF-6823-83B1-7DE2D9E7F970}"/>
              </a:ext>
            </a:extLst>
          </p:cNvPr>
          <p:cNvCxnSpPr>
            <a:cxnSpLocks/>
          </p:cNvCxnSpPr>
          <p:nvPr/>
        </p:nvCxnSpPr>
        <p:spPr>
          <a:xfrm flipH="1">
            <a:off x="8881782" y="4592171"/>
            <a:ext cx="732865" cy="63201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06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79180-276A-204D-5FCD-34E0576F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Towards a formal definition.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D086F5-B3C7-6FCB-1099-CB5BB72C0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6/15/22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ABC7C1-CD1C-B4D7-8377-02FAEE8DC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FRIB-TA Quantum Computing Summer School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83D2F5-F153-3822-75CC-F7BB2096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67946CA6-5B33-9877-FC5C-A467285A58DB}"/>
                  </a:ext>
                </a:extLst>
              </p:cNvPr>
              <p:cNvSpPr/>
              <p:nvPr/>
            </p:nvSpPr>
            <p:spPr>
              <a:xfrm>
                <a:off x="484552" y="2599048"/>
                <a:ext cx="10869248" cy="89313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400" dirty="0"/>
                  <a:t>Given a Hamiltonian </a:t>
                </a:r>
                <a:r>
                  <a:rPr lang="en-US" sz="2400" i="1" dirty="0"/>
                  <a:t>H</a:t>
                </a:r>
                <a:r>
                  <a:rPr lang="en-US" sz="2400" dirty="0"/>
                  <a:t>, simulation time </a:t>
                </a:r>
                <a:r>
                  <a:rPr lang="en-US" sz="2400" i="1" dirty="0"/>
                  <a:t>T</a:t>
                </a:r>
                <a:r>
                  <a:rPr lang="en-US" sz="2400" dirty="0"/>
                  <a:t>, construct a quantum circuit </a:t>
                </a:r>
                <a:r>
                  <a:rPr lang="en-US" sz="2400" i="1" dirty="0"/>
                  <a:t>Q</a:t>
                </a:r>
                <a:r>
                  <a:rPr lang="en-US" sz="2400" dirty="0"/>
                  <a:t> which approximates </a:t>
                </a:r>
                <a:r>
                  <a:rPr lang="en-US" sz="2400" i="1" dirty="0"/>
                  <a:t>U</a:t>
                </a:r>
                <a:r>
                  <a:rPr lang="en-US" sz="2400" dirty="0"/>
                  <a:t> to accuracy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67946CA6-5B33-9877-FC5C-A467285A58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52" y="2599048"/>
                <a:ext cx="10869248" cy="893135"/>
              </a:xfrm>
              <a:prstGeom prst="roundRect">
                <a:avLst/>
              </a:prstGeom>
              <a:blipFill>
                <a:blip r:embed="rId2"/>
                <a:stretch>
                  <a:fillRect l="-35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A91D1E3-6643-7FF2-DC6B-BACC25D94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642" y="4038593"/>
            <a:ext cx="3633529" cy="2336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5AC7B5-A578-D53C-0347-1B95E974B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702" y="4009851"/>
            <a:ext cx="3193459" cy="2393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14763-8B0B-6826-D105-A9B2BBC7C2A9}"/>
                  </a:ext>
                </a:extLst>
              </p:cNvPr>
              <p:cNvSpPr txBox="1"/>
              <p:nvPr/>
            </p:nvSpPr>
            <p:spPr>
              <a:xfrm>
                <a:off x="4694379" y="4865063"/>
                <a:ext cx="1569091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14763-8B0B-6826-D105-A9B2BBC7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379" y="4865063"/>
                <a:ext cx="1569091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>
            <a:extLst>
              <a:ext uri="{FF2B5EF4-FFF2-40B4-BE49-F238E27FC236}">
                <a16:creationId xmlns:a16="http://schemas.microsoft.com/office/drawing/2014/main" id="{54078C3E-31BC-F407-AB12-91B61111E7B9}"/>
              </a:ext>
            </a:extLst>
          </p:cNvPr>
          <p:cNvSpPr/>
          <p:nvPr/>
        </p:nvSpPr>
        <p:spPr>
          <a:xfrm>
            <a:off x="9651066" y="4146415"/>
            <a:ext cx="370230" cy="233624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953380-A5BD-1430-01CD-C0B8F247CE69}"/>
                  </a:ext>
                </a:extLst>
              </p:cNvPr>
              <p:cNvSpPr txBox="1"/>
              <p:nvPr/>
            </p:nvSpPr>
            <p:spPr>
              <a:xfrm>
                <a:off x="9962799" y="5022147"/>
                <a:ext cx="160436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953380-A5BD-1430-01CD-C0B8F247C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799" y="5022147"/>
                <a:ext cx="1604367" cy="584775"/>
              </a:xfrm>
              <a:prstGeom prst="rect">
                <a:avLst/>
              </a:prstGeom>
              <a:blipFill>
                <a:blip r:embed="rId6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3863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A26A151-13BF-4305-A6DC-9DC7C9877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EA5AB4-2C5A-4C31-87B5-8AEE1ABC8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29884" y="6324431"/>
            <a:ext cx="62116" cy="428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DDAA74B-8E81-4F15-BC0F-4050965FF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A2B6FF-98AF-4A0F-AAA9-F291A7D2D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6083644" cy="3429000"/>
            <a:chOff x="6096002" y="-9073"/>
            <a:chExt cx="6095998" cy="686707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3A2D870-BA00-4DBB-BF6E-782BAFEDC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D376E6-424C-4887-B673-6B4126758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74CD4C6-F07B-411C-876A-727559731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83644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C9CF62-2299-9DAE-0A3C-CBA59B2F4E4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84552" y="365125"/>
                <a:ext cx="5022630" cy="2430030"/>
              </a:xfrm>
            </p:spPr>
            <p:txBody>
              <a:bodyPr vert="horz" lIns="91440" tIns="45720" rIns="91440" bIns="45720" rtlCol="0" anchor="b">
                <a:normAutofit fontScale="90000"/>
              </a:bodyPr>
              <a:lstStyle/>
              <a:p>
                <a:r>
                  <a:rPr lang="en-US" sz="5400" dirty="0"/>
                  <a:t>How hard is simulating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5400" dirty="0"/>
                  <a:t>? </a:t>
                </a:r>
                <a:r>
                  <a:rPr lang="en-US" sz="5400" u="sng" dirty="0"/>
                  <a:t>Really hard</a:t>
                </a:r>
                <a:r>
                  <a:rPr lang="en-US" sz="5400" dirty="0"/>
                  <a:t>.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C9CF62-2299-9DAE-0A3C-CBA59B2F4E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4552" y="365125"/>
                <a:ext cx="5022630" cy="2430030"/>
              </a:xfrm>
              <a:blipFill>
                <a:blip r:embed="rId2"/>
                <a:stretch>
                  <a:fillRect l="-5542" t="-2073" b="-12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66D028D-F074-7420-6D63-98732101008F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84552" y="3870613"/>
                <a:ext cx="5022630" cy="2306349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dirty="0"/>
                  <a:t>Fact: </a:t>
                </a:r>
                <a:r>
                  <a:rPr lang="en-US" i="1" dirty="0"/>
                  <a:t>every</a:t>
                </a:r>
                <a:r>
                  <a:rPr lang="en-US" dirty="0"/>
                  <a:t> unitary is generated by </a:t>
                </a:r>
                <a:r>
                  <a:rPr lang="en-US" i="1" dirty="0"/>
                  <a:t>some </a:t>
                </a:r>
                <a:r>
                  <a:rPr lang="en-US" dirty="0"/>
                  <a:t>Hamiltonian</a:t>
                </a:r>
              </a:p>
              <a:p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are very difficult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66D028D-F074-7420-6D63-9873210100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84552" y="3870613"/>
                <a:ext cx="5022630" cy="2306349"/>
              </a:xfrm>
              <a:blipFill>
                <a:blip r:embed="rId3"/>
                <a:stretch>
                  <a:fillRect l="-1763" t="-546" r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CB044D7-4CE0-B2FB-CF51-5249E4D0BBE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l="3438" r="3438"/>
          <a:stretch>
            <a:fillRect/>
          </a:stretch>
        </p:blipFill>
        <p:spPr>
          <a:xfrm>
            <a:off x="6747234" y="365125"/>
            <a:ext cx="4781176" cy="508285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D98714-4A06-B64F-E666-7651F4CA1B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221" y="6357208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/>
              <a:t>6/15/22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B244A8-AD8A-31F0-605F-4CB9B3A49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0162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FRIB-TA Quantum Computing Summer School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88FA3-5D9E-CCB3-6052-0C1D2E84F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4983" y="6356350"/>
            <a:ext cx="128079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F646F3F-274D-499B-ABBE-824EB4ABDC3D}" type="slidenum">
              <a:rPr lang="en-US" smtClean="0"/>
              <a:pPr defTabSz="914400"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4F112-C0B3-8DC2-2E2C-89A154297420}"/>
              </a:ext>
            </a:extLst>
          </p:cNvPr>
          <p:cNvSpPr txBox="1"/>
          <p:nvPr/>
        </p:nvSpPr>
        <p:spPr>
          <a:xfrm>
            <a:off x="7327054" y="5691326"/>
            <a:ext cx="3621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Counting argument for inefficiency of arbitrary </a:t>
            </a:r>
            <a:r>
              <a:rPr lang="en-US" sz="1200" i="1" dirty="0"/>
              <a:t>U</a:t>
            </a:r>
            <a:endParaRPr lang="en-US" sz="1200" dirty="0"/>
          </a:p>
          <a:p>
            <a:pPr algn="ctr"/>
            <a:r>
              <a:rPr lang="en-US" sz="1200" dirty="0"/>
              <a:t>Nielsen and Chuang, Ch. 4.5.4</a:t>
            </a:r>
          </a:p>
        </p:txBody>
      </p:sp>
    </p:spTree>
    <p:extLst>
      <p:ext uri="{BB962C8B-B14F-4D97-AF65-F5344CB8AC3E}">
        <p14:creationId xmlns:p14="http://schemas.microsoft.com/office/powerpoint/2010/main" val="4207863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78BD-4B99-BC2D-50AC-905E6A364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physical Hamiltonians arbitrary?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8EC2C-31BB-2CA3-6F4C-CE9DDF10A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6/15/22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CF51E-E402-2FC1-B0D6-448410B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FRIB-TA Quantum Computing Summer School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ADFE4-07E1-48E1-0507-879BFE4A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1007D5-50C2-5EED-CEE4-DD29566C9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151"/>
          <a:stretch/>
        </p:blipFill>
        <p:spPr>
          <a:xfrm>
            <a:off x="484552" y="2915277"/>
            <a:ext cx="5789884" cy="102744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2F98E2C-4299-9F8E-3915-33B04953000B}"/>
              </a:ext>
            </a:extLst>
          </p:cNvPr>
          <p:cNvSpPr/>
          <p:nvPr/>
        </p:nvSpPr>
        <p:spPr>
          <a:xfrm>
            <a:off x="1184223" y="2915277"/>
            <a:ext cx="2068643" cy="1019331"/>
          </a:xfrm>
          <a:prstGeom prst="roundRect">
            <a:avLst/>
          </a:prstGeom>
          <a:solidFill>
            <a:schemeClr val="accent1">
              <a:alpha val="33247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FD22CC-717A-85F5-DFEB-EC833CD5B5B2}"/>
              </a:ext>
            </a:extLst>
          </p:cNvPr>
          <p:cNvSpPr/>
          <p:nvPr/>
        </p:nvSpPr>
        <p:spPr>
          <a:xfrm>
            <a:off x="3585148" y="2915276"/>
            <a:ext cx="2685014" cy="1019331"/>
          </a:xfrm>
          <a:prstGeom prst="roundRect">
            <a:avLst/>
          </a:prstGeom>
          <a:solidFill>
            <a:schemeClr val="accent6">
              <a:alpha val="33247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B2AE4-C535-86A3-C612-6AA97B074E1D}"/>
              </a:ext>
            </a:extLst>
          </p:cNvPr>
          <p:cNvSpPr txBox="1"/>
          <p:nvPr/>
        </p:nvSpPr>
        <p:spPr>
          <a:xfrm>
            <a:off x="1476531" y="2537831"/>
            <a:ext cx="148402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1-body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2C4E9-F64B-D515-21E5-64C8044D1F07}"/>
              </a:ext>
            </a:extLst>
          </p:cNvPr>
          <p:cNvSpPr txBox="1"/>
          <p:nvPr/>
        </p:nvSpPr>
        <p:spPr>
          <a:xfrm>
            <a:off x="4185642" y="2537829"/>
            <a:ext cx="148402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2-body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E026FB06-FD81-545D-A5DC-2117ACF19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632" y="2499344"/>
            <a:ext cx="3001749" cy="287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CAA660-FA74-DF1A-6454-1A613C392631}"/>
              </a:ext>
            </a:extLst>
          </p:cNvPr>
          <p:cNvSpPr txBox="1"/>
          <p:nvPr/>
        </p:nvSpPr>
        <p:spPr>
          <a:xfrm>
            <a:off x="8727778" y="3619556"/>
            <a:ext cx="23534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Linear chain (or other lattices)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B50C66ED-19AA-DF3E-9805-3D6364939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353" y="4265887"/>
            <a:ext cx="5139252" cy="19529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082CBD9-9300-C378-C857-C20E556A2769}"/>
              </a:ext>
            </a:extLst>
          </p:cNvPr>
          <p:cNvSpPr txBox="1"/>
          <p:nvPr/>
        </p:nvSpPr>
        <p:spPr>
          <a:xfrm>
            <a:off x="2604180" y="6218803"/>
            <a:ext cx="31629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E. </a:t>
            </a:r>
            <a:r>
              <a:rPr lang="en-US" sz="1200" dirty="0" err="1"/>
              <a:t>Hiyama</a:t>
            </a:r>
            <a:r>
              <a:rPr lang="en-US" sz="1200" dirty="0"/>
              <a:t>, RIKEN, https://</a:t>
            </a:r>
            <a:r>
              <a:rPr lang="en-US" sz="1200" dirty="0" err="1"/>
              <a:t>slideplayer.com</a:t>
            </a:r>
            <a:r>
              <a:rPr lang="en-US" sz="1200" dirty="0"/>
              <a:t>/slide/12920762/ </a:t>
            </a:r>
          </a:p>
        </p:txBody>
      </p:sp>
    </p:spTree>
    <p:extLst>
      <p:ext uri="{BB962C8B-B14F-4D97-AF65-F5344CB8AC3E}">
        <p14:creationId xmlns:p14="http://schemas.microsoft.com/office/powerpoint/2010/main" val="858222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7023783-1BA7-4B53-8EDC-B7F22732F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B8B7D45-C71F-4FD6-BE9F-31CB24678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305878"/>
            <a:ext cx="12192000" cy="4552121"/>
            <a:chOff x="6096002" y="-9073"/>
            <a:chExt cx="6095998" cy="686707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F0E55DB-2DD2-4990-952E-AF7499C79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31DE2E-D7A0-4137-B8A6-3F996F89A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BEECA9E-C489-4B62-9103-5A6D60EA2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2913"/>
            <a:ext cx="6095996" cy="23187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A7CE3-3FFE-29A0-D1C3-92856DED2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98495"/>
            <a:ext cx="5251230" cy="1601755"/>
          </a:xfrm>
        </p:spPr>
        <p:txBody>
          <a:bodyPr>
            <a:normAutofit/>
          </a:bodyPr>
          <a:lstStyle/>
          <a:p>
            <a:r>
              <a:rPr lang="en-US" sz="4400" dirty="0"/>
              <a:t>Lesson: “Divide and conquer”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30E95EF-7625-44DC-88BD-1E263C45F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033" y="136526"/>
            <a:ext cx="5194614" cy="1973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7DF74-C586-F3B2-B3E1-83DA517C67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4551" y="2665270"/>
                <a:ext cx="10228475" cy="34965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Physical Hamiltonians are often </a:t>
                </a:r>
                <a:r>
                  <a:rPr lang="en-US" i="1" u="sng" dirty="0"/>
                  <a:t>k-local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:r>
                  <a:rPr lang="en-US" i="1" dirty="0"/>
                  <a:t>k</a:t>
                </a:r>
                <a:r>
                  <a:rPr lang="en-US" dirty="0"/>
                  <a:t> is a fixed integer.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acts on only </a:t>
                </a:r>
                <a:r>
                  <a:rPr lang="en-US" i="1" dirty="0"/>
                  <a:t>k </a:t>
                </a:r>
                <a:r>
                  <a:rPr lang="en-US" dirty="0"/>
                  <a:t>subsystems.</a:t>
                </a:r>
              </a:p>
              <a:p>
                <a:endParaRPr lang="en-US" dirty="0"/>
              </a:p>
              <a:p>
                <a:r>
                  <a:rPr lang="en-US" dirty="0"/>
                  <a:t>People also generalize to </a:t>
                </a:r>
                <a:r>
                  <a:rPr lang="en-US" i="1" u="sng" dirty="0"/>
                  <a:t>sparse Hamiltonians</a:t>
                </a:r>
                <a:r>
                  <a:rPr lang="en-US" dirty="0"/>
                  <a:t> (at most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en-US" dirty="0"/>
                  <a:t> nonzero entries per row).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7DF74-C586-F3B2-B3E1-83DA517C67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551" y="2665270"/>
                <a:ext cx="10228475" cy="3496539"/>
              </a:xfrm>
              <a:blipFill>
                <a:blip r:embed="rId3"/>
                <a:stretch>
                  <a:fillRect l="-496" t="-15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1B672-892A-947F-E31E-F1097B5351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221" y="6357208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6/15/22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E97DE-491F-1C12-1029-5B226207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0162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FRIB-TA Quantum Computing Summer School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F88B0-BADB-A417-452C-912F04552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4983" y="6356350"/>
            <a:ext cx="12807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69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46AC-FDEB-7650-5D4C-E4993DF5B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improved definition of Ham sim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98892-73AB-0A15-963B-B7AFFFC714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algn="ctr"/>
                <a:r>
                  <a:rPr lang="en-US" sz="3200" dirty="0"/>
                  <a:t>Given a k-local (or sparse) Hamiltonian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3200" i="1" dirty="0"/>
                  <a:t> </a:t>
                </a:r>
                <a:r>
                  <a:rPr lang="en-US" sz="3200" dirty="0"/>
                  <a:t>and simulation time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i="1" dirty="0"/>
                  <a:t>, </a:t>
                </a:r>
                <a:r>
                  <a:rPr lang="en-US" sz="3200" dirty="0"/>
                  <a:t>construct a </a:t>
                </a:r>
                <a:r>
                  <a:rPr lang="en-US" sz="3200" dirty="0" err="1"/>
                  <a:t>polynomially</a:t>
                </a:r>
                <a:r>
                  <a:rPr lang="en-US" sz="3200" dirty="0"/>
                  <a:t>-sized quantum circuit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 approximating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to accuracy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98892-73AB-0A15-963B-B7AFFFC714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D9572-8C7F-62C7-A647-DA784810C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6/15/22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CF1EB-CD4B-036F-FB0A-77B5B8391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FRIB-TA Quantum Computing Summer School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40089-0CE6-76BF-26C3-B69DBBF41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29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B644E-8F70-3A5C-47D8-94B2F7356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6/15/22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55DD5-A7DB-6725-1FF1-43EE41D97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FRIB-TA Quantum Computing Summer School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7E214-B362-D32E-B863-37EB7215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76661-39DC-307D-AC08-BB904F7265F9}"/>
              </a:ext>
            </a:extLst>
          </p:cNvPr>
          <p:cNvSpPr txBox="1"/>
          <p:nvPr/>
        </p:nvSpPr>
        <p:spPr>
          <a:xfrm>
            <a:off x="324787" y="3044279"/>
            <a:ext cx="1154242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/>
              <a:t>How hard is k-local Hamiltonian simulation?</a:t>
            </a:r>
          </a:p>
        </p:txBody>
      </p:sp>
    </p:spTree>
    <p:extLst>
      <p:ext uri="{BB962C8B-B14F-4D97-AF65-F5344CB8AC3E}">
        <p14:creationId xmlns:p14="http://schemas.microsoft.com/office/powerpoint/2010/main" val="3091744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649E97-836A-58EF-AAD2-4AF9626C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a little complexity theory.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CA1C511-2478-F93A-1576-8836EA32F9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</a:t>
            </a:r>
            <a:r>
              <a:rPr lang="en-US" dirty="0"/>
              <a:t> - problems which are efficiently solvable with deterministic computers (adding two numbers, linear programming, primality testing)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BPP</a:t>
            </a:r>
            <a:r>
              <a:rPr lang="en-US" dirty="0"/>
              <a:t> - problems efficiently solvable with Monte Carlo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BQP</a:t>
            </a:r>
            <a:r>
              <a:rPr lang="en-US" dirty="0"/>
              <a:t> – problems solvable with </a:t>
            </a:r>
            <a:r>
              <a:rPr lang="en-US" dirty="0" err="1"/>
              <a:t>polynomially</a:t>
            </a:r>
            <a:r>
              <a:rPr lang="en-US" dirty="0"/>
              <a:t> sized quantum circuit. (factoring, discrete log, </a:t>
            </a:r>
            <a:r>
              <a:rPr lang="en-US" u="sng" dirty="0"/>
              <a:t>Ham sim</a:t>
            </a:r>
            <a:r>
              <a:rPr lang="en-US" dirty="0"/>
              <a:t>)</a:t>
            </a:r>
            <a:endParaRPr lang="en-US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BDFBDD-5DD9-665A-23C2-916C379F4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6/15/22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2FB287-9649-774E-630D-3FD19CF1E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FRIB-TA Quantum Computing Summer School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0F0E9-B25E-CC8C-97F0-7853DE24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18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0673706-AEF0-C108-F773-0C6AD242B85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951" y="2552700"/>
            <a:ext cx="4536235" cy="362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295D2A-9A67-B2C3-EBCF-42F1FAFD511C}"/>
              </a:ext>
            </a:extLst>
          </p:cNvPr>
          <p:cNvSpPr txBox="1"/>
          <p:nvPr/>
        </p:nvSpPr>
        <p:spPr>
          <a:xfrm>
            <a:off x="7239561" y="6200771"/>
            <a:ext cx="3043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By Mike1024, Wikipedia, BQP</a:t>
            </a:r>
          </a:p>
        </p:txBody>
      </p:sp>
    </p:spTree>
    <p:extLst>
      <p:ext uri="{BB962C8B-B14F-4D97-AF65-F5344CB8AC3E}">
        <p14:creationId xmlns:p14="http://schemas.microsoft.com/office/powerpoint/2010/main" val="479793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7023783-1BA7-4B53-8EDC-B7F22732F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B8B7D45-C71F-4FD6-BE9F-31CB24678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305878"/>
            <a:ext cx="12192000" cy="4552121"/>
            <a:chOff x="6096002" y="-9073"/>
            <a:chExt cx="6095998" cy="686707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0E55DB-2DD2-4990-952E-AF7499C79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131DE2E-D7A0-4137-B8A6-3F996F89A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BEECA9E-C489-4B62-9103-5A6D60EA2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2913"/>
            <a:ext cx="6095996" cy="23187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DDD025-3CF2-45B5-8591-24BDF2CF5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98495"/>
            <a:ext cx="5251230" cy="1601755"/>
          </a:xfrm>
        </p:spPr>
        <p:txBody>
          <a:bodyPr>
            <a:normAutofit/>
          </a:bodyPr>
          <a:lstStyle/>
          <a:p>
            <a:r>
              <a:rPr lang="en-US" sz="4400"/>
              <a:t>More on BQP</a:t>
            </a:r>
          </a:p>
        </p:txBody>
      </p:sp>
      <p:pic>
        <p:nvPicPr>
          <p:cNvPr id="10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28BAA814-3F9B-598E-6AB8-73BE21365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78618" y="136526"/>
            <a:ext cx="2467443" cy="197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BB8BC0-A676-B1FF-F126-3216D7C06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1" y="2665270"/>
            <a:ext cx="10713101" cy="349653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BQP</a:t>
            </a:r>
            <a:r>
              <a:rPr lang="en-US" dirty="0"/>
              <a:t> – problems solvable with </a:t>
            </a:r>
            <a:r>
              <a:rPr lang="en-US" dirty="0" err="1"/>
              <a:t>polynomially</a:t>
            </a:r>
            <a:r>
              <a:rPr lang="en-US" dirty="0"/>
              <a:t> sized quantum circuit. 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problem is </a:t>
            </a:r>
            <a:r>
              <a:rPr lang="en-US" b="1" dirty="0"/>
              <a:t>BQP-hard </a:t>
            </a:r>
            <a:r>
              <a:rPr lang="en-US" dirty="0"/>
              <a:t>if it is at least as hard as any problem in BQP.</a:t>
            </a:r>
          </a:p>
          <a:p>
            <a:r>
              <a:rPr lang="en-US" dirty="0"/>
              <a:t>	(More formally, any problem in BQP can be reduced to the hard problem in 	polynomial time)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problem is </a:t>
            </a:r>
            <a:r>
              <a:rPr lang="en-US" b="1" dirty="0"/>
              <a:t>BQP-complete </a:t>
            </a:r>
            <a:r>
              <a:rPr lang="en-US" dirty="0"/>
              <a:t>if it is both in BQP and BQP-hard</a:t>
            </a:r>
          </a:p>
          <a:p>
            <a:r>
              <a:rPr lang="en-US" dirty="0"/>
              <a:t>	(These are the “hardest problems” in BQP. Solving these essentially solves them all)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5D2D77-8DB4-1DC3-3294-7814553793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221" y="6357208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6/15/22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794F9-E20B-B9EF-59EB-72D12D29C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0162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FRIB-TA Quantum Computing Summer School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6F6DA-9E0B-E1F5-CD41-D2FABC8A5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4983" y="6356350"/>
            <a:ext cx="12807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505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BFBC3-B53C-FE4F-E3DB-0CDCC80C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23DBC-34D3-8E6F-1467-513AE6AE4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Basics of quantum computing (morning)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Afternoon: Quantum dynamics</a:t>
            </a: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en-US" dirty="0"/>
              <a:t>Hamiltonian simulation</a:t>
            </a: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en-US" dirty="0"/>
              <a:t>Phase estimation (phase </a:t>
            </a:r>
            <a:r>
              <a:rPr lang="en-US" dirty="0">
                <a:sym typeface="Wingdings" pitchFamily="2" charset="2"/>
              </a:rPr>
              <a:t>➞ eigenvalue)</a:t>
            </a: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en-US" dirty="0">
                <a:sym typeface="Wingdings" pitchFamily="2" charset="2"/>
              </a:rPr>
              <a:t>Adiabatic evolution (state preparation, ground state determination)</a:t>
            </a:r>
          </a:p>
          <a:p>
            <a:pPr marL="571500" lvl="1" indent="-342900">
              <a:buFont typeface="Courier New" panose="02070309020205020404" pitchFamily="49" charset="0"/>
              <a:buChar char="o"/>
            </a:pPr>
            <a:endParaRPr lang="en-US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Next hour: a deeper dive into Hamiltonian simulation (HS)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FE57B-A8A3-ACC1-274B-A06AD3537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6/15/22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723C6-6BAE-984C-D978-DDCDB5D54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FRIB-TA Quantum Computing Summer School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B7CEA-D8E5-32A0-1887-3AEBF7DE6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57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F15C8E-093E-4823-A12A-001BAA62B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C60494-71A0-4561-A012-BA2338D0D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2957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4A96EF-1636-DA04-7EF5-3D64D3CC2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57083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/>
              <a:t>Hamiltonian simulation is BQP-complete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77903-364E-31A4-36B8-B05E23E2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221" y="6357208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6/15/22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2F595-6007-8A16-4B8E-C66DE16B4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0162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FRIB-TA Quantum Computing Summer School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A4F9C-EA9F-AAA7-108F-72A7DCC89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4983" y="6356350"/>
            <a:ext cx="12807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37800FFF-C1BB-2417-87EA-C13E28FC8B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6748789"/>
              </p:ext>
            </p:extLst>
          </p:nvPr>
        </p:nvGraphicFramePr>
        <p:xfrm>
          <a:off x="427383" y="2713383"/>
          <a:ext cx="11380304" cy="3414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3829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6F76-D5F3-5DEA-0BED-3E51D3353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0E5F9199-656C-F578-AFB7-272363028B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7230822"/>
              </p:ext>
            </p:extLst>
          </p:nvPr>
        </p:nvGraphicFramePr>
        <p:xfrm>
          <a:off x="536133" y="2755900"/>
          <a:ext cx="10869248" cy="3600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176D2-9B1F-A53E-D800-D7F812FE7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6/15/22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FFB4B-6E0D-8072-D0DE-FDFCD6B1B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FRIB-TA Quantum Computing Summer School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54419-99B1-5C35-748D-891504D77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55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3B8D14-4A2B-F0FB-05DD-1D3690A6F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the end of this talk…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BE462D-65DB-41A2-3FD5-4507E83E5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i="1" dirty="0"/>
              <a:t>You should be able to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Define Hamiltonian simulation (in the context of quantum computing)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Recognize the scope and limitations of quantum simulations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Understand the phrase ”k-local </a:t>
            </a:r>
            <a:r>
              <a:rPr lang="en-US" sz="2400" dirty="0" err="1"/>
              <a:t>Hamitonian</a:t>
            </a:r>
            <a:r>
              <a:rPr lang="en-US" sz="2400" dirty="0"/>
              <a:t> simulation is BQP-complete”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62D127-C24E-B013-5774-780C2C872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6/15/22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40C165-AD2D-A98D-6B50-9D7A39D70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FRIB-TA Quantum Computing Summer School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83C10-5A1E-3A85-5D9B-A2BA5FA4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13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150FE1A-366D-6F93-3CFF-CBCC40B60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6/15/22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E7EEA8A-6A9E-8980-71C7-7D6DAD2B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FRIB-TA Quantum Computing Summer School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67BFBF-A7E7-74AA-E11B-155A825F1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8EDAC6-62B7-4F6C-B3B4-FFB69D2A4622}"/>
                  </a:ext>
                </a:extLst>
              </p:cNvPr>
              <p:cNvSpPr txBox="1"/>
              <p:nvPr/>
            </p:nvSpPr>
            <p:spPr>
              <a:xfrm>
                <a:off x="1974750" y="1071814"/>
                <a:ext cx="8242500" cy="34163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3600" dirty="0">
                    <a:latin typeface="+mj-lt"/>
                  </a:rPr>
                  <a:t>Suppose you had a quantum computer today,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sz="3600" dirty="0">
                    <a:latin typeface="+mj-lt"/>
                  </a:rPr>
                  <a:t> perfect logical qubits to use for quantum dynamical simulations.</a:t>
                </a:r>
              </a:p>
              <a:p>
                <a:pPr algn="ctr"/>
                <a:endParaRPr lang="en-US" sz="3600" dirty="0">
                  <a:latin typeface="+mj-lt"/>
                </a:endParaRPr>
              </a:p>
              <a:p>
                <a:pPr algn="ctr"/>
                <a:r>
                  <a:rPr lang="en-US" sz="3600" dirty="0">
                    <a:latin typeface="+mj-lt"/>
                  </a:rPr>
                  <a:t>What would you do first?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8EDAC6-62B7-4F6C-B3B4-FFB69D2A4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750" y="1071814"/>
                <a:ext cx="8242500" cy="3416320"/>
              </a:xfrm>
              <a:prstGeom prst="rect">
                <a:avLst/>
              </a:prstGeom>
              <a:blipFill>
                <a:blip r:embed="rId2"/>
                <a:stretch>
                  <a:fillRect l="-1692" t="-2222" r="-3231" b="-6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2688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6FF8DE50-7A65-4407-ADF1-2CD17A9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4F5B6F84-73EF-47ED-850E-4308B2C0D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98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4C917-386E-ABE9-3D6F-F797E2876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530910"/>
          </a:xfrm>
        </p:spPr>
        <p:txBody>
          <a:bodyPr>
            <a:normAutofit/>
          </a:bodyPr>
          <a:lstStyle/>
          <a:p>
            <a:r>
              <a:rPr lang="en-US" dirty="0"/>
              <a:t>Why care about dynamical sims?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69C16-4223-8590-E475-66C1144AE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2837329"/>
            <a:ext cx="5331229" cy="33396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Gets to the basic goals of physics and science!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Concrete predictions + Empirical verification = Confidence in theory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Leads to </a:t>
            </a:r>
            <a:r>
              <a:rPr lang="en-US" i="1" dirty="0"/>
              <a:t>new </a:t>
            </a:r>
            <a:r>
              <a:rPr lang="en-US" dirty="0"/>
              <a:t>phenomena not obvious from basic theory. (e.g. phase transitions)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94DB3-D4C5-1DD9-AF85-6810413765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221" y="6357208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6/15/22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D5A8C-48BB-F52A-523E-E1026CF48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0162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FRIB-TA Quantum Computing Summer School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947AC-84DD-A8FC-A08E-23A2CA7E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4983" y="6356350"/>
            <a:ext cx="12807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2056" name="Picture 8" descr="CONSTRAINING FRISBEE TRACKING METHODS THROUGH BAYESIAN ANALYSIS OF FLYING  DISC MODELS By ELIZABETH MACKENZIE HANNAH ______">
            <a:extLst>
              <a:ext uri="{FF2B5EF4-FFF2-40B4-BE49-F238E27FC236}">
                <a16:creationId xmlns:a16="http://schemas.microsoft.com/office/drawing/2014/main" id="{802E635F-2093-B946-D2E1-E8D10CB1D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701" y="2466356"/>
            <a:ext cx="2369744" cy="135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397A6BC-4FA7-0ACD-BF8A-643901A8D91B}"/>
              </a:ext>
            </a:extLst>
          </p:cNvPr>
          <p:cNvSpPr txBox="1"/>
          <p:nvPr/>
        </p:nvSpPr>
        <p:spPr>
          <a:xfrm>
            <a:off x="6497335" y="3908413"/>
            <a:ext cx="2190476" cy="2720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100" dirty="0"/>
              <a:t>Hubbard &amp; Hummel, 2000.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629AC27-A0BC-D808-40F7-EF5D0543E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811" y="3896441"/>
            <a:ext cx="3019637" cy="228052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32BB374-24DD-144D-F441-1F8BFCF9C723}"/>
              </a:ext>
            </a:extLst>
          </p:cNvPr>
          <p:cNvSpPr txBox="1"/>
          <p:nvPr/>
        </p:nvSpPr>
        <p:spPr>
          <a:xfrm>
            <a:off x="8979397" y="6109208"/>
            <a:ext cx="2190476" cy="2720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100" dirty="0"/>
              <a:t>Hannah, 2017.</a:t>
            </a:r>
          </a:p>
        </p:txBody>
      </p:sp>
    </p:spTree>
    <p:extLst>
      <p:ext uri="{BB962C8B-B14F-4D97-AF65-F5344CB8AC3E}">
        <p14:creationId xmlns:p14="http://schemas.microsoft.com/office/powerpoint/2010/main" val="467427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DDAA74B-8E81-4F15-BC0F-4050965FF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A2B6FF-98AF-4A0F-AAA9-F291A7D2D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6083644" cy="3429000"/>
            <a:chOff x="6096002" y="-9073"/>
            <a:chExt cx="6095998" cy="686707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A2D870-BA00-4DBB-BF6E-782BAFEDC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FD376E6-424C-4887-B673-6B4126758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74CD4C6-F07B-411C-876A-727559731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83644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BBA1CC-4BA9-0835-B121-A3B88868B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5022630" cy="2430030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Why care about Hamiltonian simulation (HS)?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01C14-9C42-1FDD-5B77-12B47BC2D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3870613"/>
            <a:ext cx="5022630" cy="230634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 significant fraction of computing power is currently dedicated to simulating quantum systems (many of you know this well!)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HS </a:t>
            </a:r>
            <a:r>
              <a:rPr lang="en-US" dirty="0" err="1"/>
              <a:t>algs</a:t>
            </a:r>
            <a:r>
              <a:rPr lang="en-US" dirty="0"/>
              <a:t> are promising first (useful) app of quantum computers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7C76C8-6728-F1C4-3685-C0F798925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459" y="1475387"/>
            <a:ext cx="4781176" cy="378908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AA277-9E71-0E16-635D-0D17F06907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221" y="6357208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6/15/22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3FF39-6DDE-5EE3-3116-D4617EF0E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0162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FRIB-TA Quantum Computing Summer School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C891A-2E63-277B-1782-1D0499FB4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4983" y="6356350"/>
            <a:ext cx="12807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EC13E-A0C1-3A09-9399-B213ADB26CEA}"/>
              </a:ext>
            </a:extLst>
          </p:cNvPr>
          <p:cNvSpPr txBox="1"/>
          <p:nvPr/>
        </p:nvSpPr>
        <p:spPr>
          <a:xfrm>
            <a:off x="7287591" y="5358696"/>
            <a:ext cx="370046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Lattice EFT principle, courtesy of Dean Lee</a:t>
            </a:r>
          </a:p>
        </p:txBody>
      </p:sp>
    </p:spTree>
    <p:extLst>
      <p:ext uri="{BB962C8B-B14F-4D97-AF65-F5344CB8AC3E}">
        <p14:creationId xmlns:p14="http://schemas.microsoft.com/office/powerpoint/2010/main" val="3825308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B092C-5FD7-EECC-94EA-16A9F165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dynamics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6AC766-23A6-4B41-B24A-337448695B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ctr"/>
                <a:r>
                  <a:rPr lang="en-US" sz="3200" dirty="0"/>
                  <a:t>The time evolution of a (closed, isolated) quantum system is described by a unitary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algn="ctr"/>
                <a:endParaRPr lang="en-US" sz="3200" dirty="0"/>
              </a:p>
              <a:p>
                <a:pPr algn="ctr"/>
                <a:endParaRPr lang="en-US" sz="3200" dirty="0"/>
              </a:p>
              <a:p>
                <a:pPr algn="ctr"/>
                <a:endParaRPr lang="en-US" sz="3200" dirty="0"/>
              </a:p>
              <a:p>
                <a:pPr algn="ctr"/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6AC766-23A6-4B41-B24A-337448695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66" t="-704" r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41B97-D4FA-12FD-4332-899B8070E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6/15/22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8D21D-D2CD-B8AD-188D-394580C1B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FRIB-TA Quantum Computing Summer School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17CE5-1739-44E5-B483-B1FC776F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79E336-4770-7DD7-E9DA-2DE06CE919A7}"/>
                  </a:ext>
                </a:extLst>
              </p:cNvPr>
              <p:cNvSpPr txBox="1"/>
              <p:nvPr/>
            </p:nvSpPr>
            <p:spPr>
              <a:xfrm>
                <a:off x="3237482" y="4136003"/>
                <a:ext cx="8373233" cy="6667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3200" dirty="0"/>
                  <a:t> 		(Schrödinger picture)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79E336-4770-7DD7-E9DA-2DE06CE91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482" y="4136003"/>
                <a:ext cx="8373233" cy="666786"/>
              </a:xfrm>
              <a:prstGeom prst="rect">
                <a:avLst/>
              </a:prstGeom>
              <a:blipFill>
                <a:blip r:embed="rId3"/>
                <a:stretch>
                  <a:fillRect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76EB25-28CC-CACF-5E34-BFA80A4EA00A}"/>
                  </a:ext>
                </a:extLst>
              </p:cNvPr>
              <p:cNvSpPr txBox="1"/>
              <p:nvPr/>
            </p:nvSpPr>
            <p:spPr>
              <a:xfrm>
                <a:off x="3601844" y="4983034"/>
                <a:ext cx="7644510" cy="6667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			(Heisenberg picture)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76EB25-28CC-CACF-5E34-BFA80A4EA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844" y="4983034"/>
                <a:ext cx="7644510" cy="666786"/>
              </a:xfrm>
              <a:prstGeom prst="rect">
                <a:avLst/>
              </a:prstGeom>
              <a:blipFill>
                <a:blip r:embed="rId4"/>
                <a:stretch>
                  <a:fillRect b="-28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5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BAA17-42B1-FA31-5823-ACE278C40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Unitaries</a:t>
            </a:r>
            <a:r>
              <a:rPr lang="en-US" dirty="0"/>
              <a:t> to Hamiltonians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A696B9-96BE-414E-0B38-6936EC986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(to the white board)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C6B82-5A94-E5A5-49ED-33C4D7266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6/15/22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41A56-7A60-7BAE-D230-5C4E0E4A3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FRIB-TA Quantum Computing Summer School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8D41B-CBF4-9B3E-4EE1-F77E613B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69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C2126-5653-B3FA-7637-32DC2E09D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6/15/22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E193D-C690-6903-45F0-D424B238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FRIB-TA Quantum Computing Summer School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B0B4E-D86E-4430-18BE-2511C6F6C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CAF24B-12A8-BEBF-229C-61DB46C8414C}"/>
              </a:ext>
            </a:extLst>
          </p:cNvPr>
          <p:cNvSpPr txBox="1"/>
          <p:nvPr/>
        </p:nvSpPr>
        <p:spPr>
          <a:xfrm>
            <a:off x="2183218" y="1633810"/>
            <a:ext cx="7825563" cy="28007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/>
              <a:t>Can you think of reasons why you might </a:t>
            </a:r>
            <a:r>
              <a:rPr lang="en-US" sz="4400" i="1" dirty="0"/>
              <a:t>prefer </a:t>
            </a:r>
            <a:r>
              <a:rPr lang="en-US" sz="4400" dirty="0"/>
              <a:t>a classical simulation over a quantum one?</a:t>
            </a:r>
          </a:p>
        </p:txBody>
      </p:sp>
    </p:spTree>
    <p:extLst>
      <p:ext uri="{BB962C8B-B14F-4D97-AF65-F5344CB8AC3E}">
        <p14:creationId xmlns:p14="http://schemas.microsoft.com/office/powerpoint/2010/main" val="2045091847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AnalogousFromLightSeedLeftStep">
      <a:dk1>
        <a:srgbClr val="000000"/>
      </a:dk1>
      <a:lt1>
        <a:srgbClr val="FFFFFF"/>
      </a:lt1>
      <a:dk2>
        <a:srgbClr val="242841"/>
      </a:dk2>
      <a:lt2>
        <a:srgbClr val="E8E7E2"/>
      </a:lt2>
      <a:accent1>
        <a:srgbClr val="8F97CE"/>
      </a:accent1>
      <a:accent2>
        <a:srgbClr val="76A0C3"/>
      </a:accent2>
      <a:accent3>
        <a:srgbClr val="7AAEAF"/>
      </a:accent3>
      <a:accent4>
        <a:srgbClr val="6BB196"/>
      </a:accent4>
      <a:accent5>
        <a:srgbClr val="77AF82"/>
      </a:accent5>
      <a:accent6>
        <a:srgbClr val="7AB16B"/>
      </a:accent6>
      <a:hlink>
        <a:srgbClr val="8B8354"/>
      </a:hlink>
      <a:folHlink>
        <a:srgbClr val="7F7F7F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{E612D1A1-C28F-5746-AFC2-BA45FDC2775C}tf10001120</Template>
  <TotalTime>1323</TotalTime>
  <Words>872</Words>
  <Application>Microsoft Macintosh PowerPoint</Application>
  <PresentationFormat>Widescreen</PresentationFormat>
  <Paragraphs>145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Avenir Next LT Pro</vt:lpstr>
      <vt:lpstr>Bahnschrift</vt:lpstr>
      <vt:lpstr>Calibri</vt:lpstr>
      <vt:lpstr>Cambria Math</vt:lpstr>
      <vt:lpstr>Courier New</vt:lpstr>
      <vt:lpstr>MatrixVTI</vt:lpstr>
      <vt:lpstr>Hamiltonian Simulation</vt:lpstr>
      <vt:lpstr>Recap </vt:lpstr>
      <vt:lpstr>By the end of this talk…</vt:lpstr>
      <vt:lpstr>PowerPoint Presentation</vt:lpstr>
      <vt:lpstr>Why care about dynamical sims? </vt:lpstr>
      <vt:lpstr>Why care about Hamiltonian simulation (HS)?</vt:lpstr>
      <vt:lpstr>Quantum dynamics</vt:lpstr>
      <vt:lpstr>From Unitaries to Hamiltonians</vt:lpstr>
      <vt:lpstr>PowerPoint Presentation</vt:lpstr>
      <vt:lpstr>Representing quantum objects</vt:lpstr>
      <vt:lpstr>Representing quantum objects</vt:lpstr>
      <vt:lpstr>Towards a formal definition.</vt:lpstr>
      <vt:lpstr>How hard is simulating U? Really hard. </vt:lpstr>
      <vt:lpstr>Are physical Hamiltonians arbitrary?</vt:lpstr>
      <vt:lpstr>Lesson: “Divide and conquer”</vt:lpstr>
      <vt:lpstr>An improved definition of Ham sim</vt:lpstr>
      <vt:lpstr>PowerPoint Presentation</vt:lpstr>
      <vt:lpstr>We need a little complexity theory.</vt:lpstr>
      <vt:lpstr>More on BQP</vt:lpstr>
      <vt:lpstr>Hamiltonian simulation is BQP-complete</vt:lpstr>
      <vt:lpstr>In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Hamiltonian Simulation</dc:title>
  <dc:creator>Jacob Watkins</dc:creator>
  <cp:lastModifiedBy>Jacob Watkins</cp:lastModifiedBy>
  <cp:revision>4</cp:revision>
  <dcterms:created xsi:type="dcterms:W3CDTF">2022-06-16T00:29:46Z</dcterms:created>
  <dcterms:modified xsi:type="dcterms:W3CDTF">2022-06-17T19:16:33Z</dcterms:modified>
</cp:coreProperties>
</file>